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5D120F-9703-4CE7-90D0-817A2D4EC167}">
  <a:tblStyle styleId="{965D120F-9703-4CE7-90D0-817A2D4EC1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e627eb09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e627eb09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627eb09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627eb09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627eb09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627eb09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e70c9f7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e70c9f7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e627eb09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e627eb09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e70c9f7f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e70c9f7f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e70c9f7f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e70c9f7f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e627eb0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e627eb0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e627eb0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e627eb0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e627eb0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e627eb0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e627eb09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e627eb09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e627eb0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e627eb0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e627eb09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e627eb09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e627eb09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e627eb09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e627eb0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e627eb0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e627eb0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e627eb0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e627eb09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e627eb09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e627eb09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e627eb09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e627eb09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e627eb0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e627eb09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e627eb09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e627eb09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e627eb09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9d4a66f3903cb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9d4a66f3903cb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e627eb09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e627eb09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e627eb09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e627eb09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e627eb09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e627eb09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e627eb09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e627eb09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e627eb09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e627eb09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e627eb09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e627eb09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e627eb09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e627eb09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e627eb09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e627eb09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e627eb09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e627eb09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e70c9f7f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e70c9f7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8603978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8603978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e627eb09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e627eb09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e70c9f7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e70c9f7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e70c9f7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e70c9f7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e70c9f7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e70c9f7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e70c9f7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e70c9f7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2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atus.cloud.google.com/incident/storage/19002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netflixtechblog.com/application-data-caching-using-ssds-5bf25df851e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bout.gitlab.com/blog/postmortem-of-database-outage-of-january-31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us.cloud.google.com/incident/storage/19002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1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18: Software </a:t>
            </a:r>
            <a:r>
              <a:rPr lang="en"/>
              <a:t>Architecture: Selected Topics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The Devil in the Details”</a:t>
            </a:r>
            <a:endParaRPr sz="2400"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3148727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 Mohammad Imran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What Are Microservices?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Microservices is an architectural style where a system is built as a set of small, independently deployable services. Each service owns one business capability (and its own data) and communicates with others via well-defined APIs.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3773100" cy="2373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Consider a Ride Sharing Application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Authentication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Trip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Payment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Messaging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Notification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084850" y="1152475"/>
            <a:ext cx="47475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responsibility: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one business capability per service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deployability: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ship one service without redeploying the rest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your data: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shared database; each service controls its datastore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ops: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CI/CD, observability, and resilient runtime are mandatory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There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44523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Starting Point: Modular Monolith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Every system starts somewhere. Instead of jumping straight to microservices chaos, start: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" sz="1500">
                <a:solidFill>
                  <a:schemeClr val="dk1"/>
                </a:solidFill>
              </a:rPr>
              <a:t>A Modular Monolith: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One codebase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Clearly defined </a:t>
            </a:r>
            <a:r>
              <a:rPr b="1" lang="en" sz="1500">
                <a:solidFill>
                  <a:schemeClr val="dk1"/>
                </a:solidFill>
              </a:rPr>
              <a:t>modules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Enforced </a:t>
            </a:r>
            <a:r>
              <a:rPr b="1" lang="en" sz="1500">
                <a:solidFill>
                  <a:schemeClr val="dk1"/>
                </a:solidFill>
              </a:rPr>
              <a:t>boundaries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Identify Bounded Contexts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Pick the First Service to Extract: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Start with </a:t>
            </a:r>
            <a:r>
              <a:rPr b="1" lang="en" sz="1500">
                <a:solidFill>
                  <a:schemeClr val="dk1"/>
                </a:solidFill>
              </a:rPr>
              <a:t>low risk, high cohesion</a:t>
            </a:r>
            <a:r>
              <a:rPr lang="en" sz="1500">
                <a:solidFill>
                  <a:schemeClr val="dk1"/>
                </a:solidFill>
              </a:rPr>
              <a:t> feature, e.g., Notification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Doesn’t depend on other services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Doesn’t need strong consistency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Easy to version and test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Define Strong API Contracts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Give Each Service Its Own Data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4764000" y="1152475"/>
            <a:ext cx="4068300" cy="341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Monolith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Identify Bounded Contexts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Extract First Service (e.g., Notifications)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Expose API + Own DB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Send Events (Kafka, RabbitMQ)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Deploy with CI/CD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↓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Gradually Shift Traffic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Rinse and Repeat!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Misconception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Don’t extract by layers like: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311700" y="1614175"/>
            <a:ext cx="361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Auth API → its own service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DAO → its own service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2608250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 by business domains: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11700" y="3069950"/>
            <a:ext cx="361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Trip Service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Rider Profile Service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Payment Processor</a:t>
            </a:r>
            <a:endParaRPr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354500" y="3285850"/>
            <a:ext cx="30000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self-contained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resilient, and scale independently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Microservices (and Why)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Microservices are </a:t>
            </a:r>
            <a:r>
              <a:rPr b="1" lang="en" sz="1600">
                <a:solidFill>
                  <a:schemeClr val="dk1"/>
                </a:solidFill>
              </a:rPr>
              <a:t>not</a:t>
            </a:r>
            <a:r>
              <a:rPr lang="en" sz="1600">
                <a:solidFill>
                  <a:schemeClr val="dk1"/>
                </a:solidFill>
              </a:rPr>
              <a:t> a free performance boost. They introduce: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More moving parts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More ops complexity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More failure modes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Early-stage product / small team: </a:t>
            </a:r>
            <a:r>
              <a:rPr lang="en" sz="1600">
                <a:solidFill>
                  <a:schemeClr val="dk1"/>
                </a:solidFill>
              </a:rPr>
              <a:t>You’ll spend more time on infra than features.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 </a:t>
            </a:r>
            <a:r>
              <a:rPr b="1" lang="en" sz="1600">
                <a:solidFill>
                  <a:schemeClr val="dk1"/>
                </a:solidFill>
              </a:rPr>
              <a:t>well-structured monolith</a:t>
            </a:r>
            <a:r>
              <a:rPr lang="en" sz="1600">
                <a:solidFill>
                  <a:schemeClr val="dk1"/>
                </a:solidFill>
              </a:rPr>
              <a:t> ships faster and is easier to reason about.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Simple domain / low scale: </a:t>
            </a:r>
            <a:r>
              <a:rPr lang="en" sz="1600" u="sng">
                <a:solidFill>
                  <a:schemeClr val="dk1"/>
                </a:solidFill>
              </a:rPr>
              <a:t>Microservices add network, data, and ops complexity you don’t need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No platform maturity: </a:t>
            </a:r>
            <a:r>
              <a:rPr lang="en" sz="1600">
                <a:solidFill>
                  <a:schemeClr val="dk1"/>
                </a:solidFill>
              </a:rPr>
              <a:t>Without automation (CI/CD, observability, infra as code), it’s a recipe for disaster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Tightly Coupled Features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Strict consistency across many boundaries: </a:t>
            </a:r>
            <a:r>
              <a:rPr lang="en" sz="1600" u="sng">
                <a:solidFill>
                  <a:schemeClr val="dk1"/>
                </a:solidFill>
              </a:rPr>
              <a:t>Cross-service ACID is hard</a:t>
            </a:r>
            <a:endParaRPr sz="1600"/>
          </a:p>
        </p:txBody>
      </p:sp>
      <p:sp>
        <p:nvSpPr>
          <p:cNvPr id="148" name="Google Shape;148;p27"/>
          <p:cNvSpPr txBox="1"/>
          <p:nvPr/>
        </p:nvSpPr>
        <p:spPr>
          <a:xfrm>
            <a:off x="6876300" y="1028725"/>
            <a:ext cx="1793400" cy="9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B8AF"/>
                </a:solidFill>
                <a:latin typeface="Calibri"/>
                <a:ea typeface="Calibri"/>
                <a:cs typeface="Calibri"/>
                <a:sym typeface="Calibri"/>
              </a:rPr>
              <a:t>Just Because You Can Doesn’t Mean You Should</a:t>
            </a:r>
            <a:endParaRPr b="1" sz="1600">
              <a:solidFill>
                <a:srgbClr val="E6B8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Misconception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53844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“Microservices = better scalability”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Reality: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You can scale a monolith horizontally (replicas)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Badly designed microservices become distributed chaos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155" name="Google Shape;155;p28"/>
          <p:cNvGraphicFramePr/>
          <p:nvPr/>
        </p:nvGraphicFramePr>
        <p:xfrm>
          <a:off x="5596075" y="90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{965D120F-9703-4CE7-90D0-817A2D4EC167}</a:tableStyleId>
              </a:tblPr>
              <a:tblGrid>
                <a:gridCol w="1733550"/>
                <a:gridCol w="17145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 "Yes" → Stay Monolith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MVP stage?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 dev team?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domain complexity?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CI/CD?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 tightly coupled?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✅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building a todo app for 300 users. Would you microservice it?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781700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about hosting in your local server? Yes/No?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</a:t>
            </a:r>
            <a:r>
              <a:rPr lang="en"/>
              <a:t>:Why don’t we host the server on our premise? Why AWS / Azure?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29453" l="11012" r="13195" t="0"/>
          <a:stretch/>
        </p:blipFill>
        <p:spPr>
          <a:xfrm>
            <a:off x="2045188" y="1669850"/>
            <a:ext cx="5053626" cy="2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don’t we host the server on our premise?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Building and managing data center not easy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ardware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Not cheap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your hardware burns, you lose everything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Maintenance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the power goes out, your app goes down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your ISP fails, you go offline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the actual reason?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If you are a medium size company, and you are out of service for a week, </a:t>
            </a:r>
            <a:r>
              <a:rPr lang="en">
                <a:solidFill>
                  <a:srgbClr val="0000FF"/>
                </a:solidFill>
              </a:rPr>
              <a:t>would</a:t>
            </a:r>
            <a:r>
              <a:rPr lang="en">
                <a:solidFill>
                  <a:srgbClr val="0000FF"/>
                </a:solidFill>
              </a:rPr>
              <a:t> you survive?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5153475" y="1429800"/>
            <a:ext cx="3990600" cy="212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startup hosts its entire ride-sharing backend (API, DB, payments) on one instance. That’s on the company’s premise.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During a memory leak (or internet crash), the instance crashes, and all ride requests fail for 12 hours.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Point of Failure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Single Point of Failure is any component that can bring down the whole system if it fails.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413" y="1761575"/>
            <a:ext cx="3831184" cy="32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topic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talk about some of the events happened in real world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talk about some questions, some problems and not “so good solutions”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91725" y="224775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those questions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91725" y="2955200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Are Microservices?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Why don’t we host the server on our premise? Why AWS / Azure?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(Not) to Add More Servers?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Point of Failure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Single Point of Failure is any component that can bring down the whole system if it fails.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What’s the solution then?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eplication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Multiple servers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Load balancers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Deploy across multiple availability zones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Sharding and Partitioning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Replication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Consider A Ride Sharing App: Your ride app stores everything in a PostgreSQL database: users, trips, driver locations.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Initially, there’s just </a:t>
            </a:r>
            <a:r>
              <a:rPr b="1" lang="en">
                <a:solidFill>
                  <a:schemeClr val="dk1"/>
                </a:solidFill>
              </a:rPr>
              <a:t>one database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If it crashes → all data access stops.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you add </a:t>
            </a:r>
            <a:r>
              <a:rPr b="1" lang="en">
                <a:solidFill>
                  <a:schemeClr val="dk1"/>
                </a:solidFill>
              </a:rPr>
              <a:t>replication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Primary DB</a:t>
            </a:r>
            <a:r>
              <a:rPr lang="en">
                <a:solidFill>
                  <a:schemeClr val="dk1"/>
                </a:solidFill>
              </a:rPr>
              <a:t> (handles writes: adding trips, updating driver positions).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Replica DBs</a:t>
            </a:r>
            <a:r>
              <a:rPr lang="en">
                <a:solidFill>
                  <a:schemeClr val="dk1"/>
                </a:solidFill>
              </a:rPr>
              <a:t> (handle reads: fetching trip history, showing nearby drivers).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primary goes down, one replica can automatically be promoted to take its place.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2871375" y="3936525"/>
            <a:ext cx="5961000" cy="109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Uber and Lyft both use database replication across data centers. When one region’s database fails, another replica in a different region takes over seamlessly.</a:t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Servers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your app grows, one server can’t handle all traffic. You add more servers!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you deploy: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 API servers for user requests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background worker servers for processing payments and trip updates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 caching server (like Redis) for fast lookups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one API server fails, others keep responding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5393175" y="3161025"/>
            <a:ext cx="3000000" cy="173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Netflix runs thousands of microservices, each replicated across multiple servers. When one instance fails, others instantly handle the traffic.</a:t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Balancing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8520600" cy="21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that you have multiple servers, you need a </a:t>
            </a:r>
            <a:r>
              <a:rPr b="1" lang="en">
                <a:solidFill>
                  <a:schemeClr val="dk1"/>
                </a:solidFill>
              </a:rPr>
              <a:t>load balancer</a:t>
            </a:r>
            <a:r>
              <a:rPr lang="en">
                <a:solidFill>
                  <a:schemeClr val="dk1"/>
                </a:solidFill>
              </a:rPr>
              <a:t> in front.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Users → Load Balancer → [API1, API2, API3]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load balancer checks which API server is healthy and routes traffic evenly. If one crashes or slows down, it’s temporarily removed from the pool.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3909900" y="3610425"/>
            <a:ext cx="4922400" cy="14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AWS’s Elastic Load Balancer (ELB) automatically distributes traffic between EC2 instances.</a:t>
            </a:r>
            <a:br>
              <a:rPr lang="en" sz="18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 When one instance fails, ELB stops sending requests there, users never see an error.</a:t>
            </a:r>
            <a:endParaRPr sz="1800">
              <a:solidFill>
                <a:srgbClr val="1880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hat’s difference between Sharding and Partitioning?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88" y="1207300"/>
            <a:ext cx="6259437" cy="3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5935500" cy="382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Users (Mobile App)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API Gateway → Auth Service → Trip Service → Payment Service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                   ↘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Load Balancer           ↘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                     Notification Service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Kubernetes Cluster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Database (Primary + Replicas)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Cache (Redis) + Message Queue (Kafka)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     ↓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Monitoring + Auto Scaling + Global Routing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b="5258" l="25711" r="0" t="0"/>
          <a:stretch/>
        </p:blipFill>
        <p:spPr>
          <a:xfrm>
            <a:off x="6716550" y="1133162"/>
            <a:ext cx="2022049" cy="38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>
            <p:ph type="title"/>
          </p:nvPr>
        </p:nvSpPr>
        <p:spPr>
          <a:xfrm>
            <a:off x="291725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An Software Looks Like In Practice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Replication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85206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2017, a major outage hit GitLab because of a single configuration change in replication.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300GB of data lost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6 hours downtime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5,000 projects unrecoverable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Manual recovery from 6-hour-old backup snapshot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Replication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3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In 2017, a major outage hit GitLab because of a single configuration change in replication.</a:t>
            </a:r>
            <a:endParaRPr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Why?</a:t>
            </a:r>
            <a:endParaRPr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engineer accidentally deleted the production database while cleaning backups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Replication was misconfigured, so all replicas had already mirrored the deletion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Replication ≠ Backup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Replication doesn’t protect you from bad code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Backups and write-protection layers 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Mitigations: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Immutable backups (e.g., AWS Backup Vault Lock)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Configuration as code (Terraform, Ansible)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Staging environments with automatic drift detection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Feature flags to control risky rollouts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of Automatic </a:t>
            </a:r>
            <a:r>
              <a:rPr b="1" lang="en"/>
              <a:t>Failover</a:t>
            </a:r>
            <a:endParaRPr b="1"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In March 2019, Google Cloud Storage experienced a multi-hour outage in the US multi-region bucket service: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https://status.cloud.google.com/incident/storage/19002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On Monday 11 March 2019, Google SREs were alerted to a significant increase in storage resources for metadata used by the internal blob service. On Tuesday 12 March, to reduce resource usage, SREs made a configuration change which had a side effect of overloading a key part of the system for looking up the location of blob data. The increased load eventually lead to a cascading failure.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“Self-Healing” System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have a </a:t>
            </a:r>
            <a:r>
              <a:rPr b="1" lang="en">
                <a:solidFill>
                  <a:schemeClr val="dk1"/>
                </a:solidFill>
              </a:rPr>
              <a:t>database cluster</a:t>
            </a:r>
            <a:r>
              <a:rPr lang="en">
                <a:solidFill>
                  <a:schemeClr val="dk1"/>
                </a:solidFill>
              </a:rPr>
              <a:t> that looks like this: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PRIMARY (Main DB)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   ↓  (Replicates data)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REPLICA 1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REPLICA 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primary</a:t>
            </a:r>
            <a:r>
              <a:rPr lang="en">
                <a:solidFill>
                  <a:schemeClr val="dk1"/>
                </a:solidFill>
              </a:rPr>
              <a:t> handles all writes (inserts, updates, deletes).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replicas</a:t>
            </a:r>
            <a:r>
              <a:rPr lang="en">
                <a:solidFill>
                  <a:schemeClr val="dk1"/>
                </a:solidFill>
              </a:rPr>
              <a:t> are read-only copies that receive data updates from the primary.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</a:t>
            </a:r>
            <a:r>
              <a:rPr b="1" lang="en">
                <a:solidFill>
                  <a:schemeClr val="dk1"/>
                </a:solidFill>
              </a:rPr>
              <a:t>primary fails</a:t>
            </a:r>
            <a:r>
              <a:rPr lang="en">
                <a:solidFill>
                  <a:schemeClr val="dk1"/>
                </a:solidFill>
              </a:rPr>
              <a:t>, a </a:t>
            </a:r>
            <a:r>
              <a:rPr b="1" lang="en">
                <a:solidFill>
                  <a:schemeClr val="dk1"/>
                </a:solidFill>
              </a:rPr>
              <a:t>replica</a:t>
            </a:r>
            <a:r>
              <a:rPr lang="en">
                <a:solidFill>
                  <a:schemeClr val="dk1"/>
                </a:solidFill>
              </a:rPr>
              <a:t> can be promoted to take its place, this is called </a:t>
            </a:r>
            <a:r>
              <a:rPr b="1" lang="en">
                <a:solidFill>
                  <a:schemeClr val="dk1"/>
                </a:solidFill>
              </a:rPr>
              <a:t>failover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</a:t>
            </a:r>
            <a:r>
              <a:rPr lang="en"/>
              <a:t>estion on upcoming assessments 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 sprint 1: Nov 4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 sprint 2: Nov 18 (software architecture/design/start implementation)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Assignment 3: top ⅘ feature implementation applying a design pattern: Nov 21 or 25?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 s</a:t>
            </a:r>
            <a:r>
              <a:rPr lang="en">
                <a:solidFill>
                  <a:srgbClr val="000000"/>
                </a:solidFill>
              </a:rPr>
              <a:t>print 3: Dec 4. Majority feature implementation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Assignment 4: testing: Dec 11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 finalization (sprint 4): complete MVP: Dec 15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Final: Take home: by Dec 19 5 PM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Nov 20: Project Review (in-class code review)/In class bonus activity with PR in open-source?</a:t>
            </a:r>
            <a:endParaRPr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assume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152475"/>
            <a:ext cx="5268900" cy="3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The </a:t>
            </a:r>
            <a:r>
              <a:rPr b="1" lang="en" sz="1500">
                <a:solidFill>
                  <a:schemeClr val="dk1"/>
                </a:solidFill>
              </a:rPr>
              <a:t>primary</a:t>
            </a:r>
            <a:r>
              <a:rPr lang="en" sz="1500">
                <a:solidFill>
                  <a:schemeClr val="dk1"/>
                </a:solidFill>
              </a:rPr>
              <a:t> is healthy, serving traffic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Suddenly, a </a:t>
            </a:r>
            <a:r>
              <a:rPr b="1" lang="en" sz="1500">
                <a:solidFill>
                  <a:schemeClr val="dk1"/>
                </a:solidFill>
              </a:rPr>
              <a:t>network hiccup</a:t>
            </a:r>
            <a:r>
              <a:rPr lang="en" sz="1500">
                <a:solidFill>
                  <a:schemeClr val="dk1"/>
                </a:solidFill>
              </a:rPr>
              <a:t> makes it </a:t>
            </a:r>
            <a:r>
              <a:rPr i="1" lang="en" sz="1500">
                <a:solidFill>
                  <a:schemeClr val="dk1"/>
                </a:solidFill>
              </a:rPr>
              <a:t>invisible</a:t>
            </a:r>
            <a:r>
              <a:rPr lang="en" sz="1500">
                <a:solidFill>
                  <a:schemeClr val="dk1"/>
                </a:solidFill>
              </a:rPr>
              <a:t> to the replicas for 10 seconds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The replicas panic: “Primary is dead! We must promote a new one!”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One replica becomes the new </a:t>
            </a:r>
            <a:r>
              <a:rPr b="1" lang="en" sz="1500">
                <a:solidFill>
                  <a:schemeClr val="dk1"/>
                </a:solidFill>
              </a:rPr>
              <a:t>primary</a:t>
            </a:r>
            <a:r>
              <a:rPr lang="en" sz="1500">
                <a:solidFill>
                  <a:schemeClr val="dk1"/>
                </a:solidFill>
              </a:rPr>
              <a:t>, starts accepting writes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At this point, you have </a:t>
            </a:r>
            <a:r>
              <a:rPr b="1" lang="en" sz="1500">
                <a:solidFill>
                  <a:schemeClr val="dk1"/>
                </a:solidFill>
              </a:rPr>
              <a:t>two primaries</a:t>
            </a:r>
            <a:r>
              <a:rPr lang="en" sz="1500">
                <a:solidFill>
                  <a:schemeClr val="dk1"/>
                </a:solidFill>
              </a:rPr>
              <a:t>: one old (temporarily disconnected) and one new (recently promoted).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When the network recovers…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The old primary is back online, </a:t>
            </a:r>
            <a:r>
              <a:rPr i="1" lang="en" sz="1500">
                <a:solidFill>
                  <a:schemeClr val="dk1"/>
                </a:solidFill>
              </a:rPr>
              <a:t>still thinking it’s in charge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The new primary is also writing data.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Both are accepting client writes independently.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This is called a </a:t>
            </a:r>
            <a:r>
              <a:rPr b="1" lang="en" sz="1500">
                <a:solidFill>
                  <a:schemeClr val="dk1"/>
                </a:solidFill>
              </a:rPr>
              <a:t>split-brain situation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600" y="1118550"/>
            <a:ext cx="3513074" cy="23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Happens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85206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Because “automatic failover” assumes </a:t>
            </a:r>
            <a:r>
              <a:rPr b="1" lang="en">
                <a:solidFill>
                  <a:schemeClr val="dk1"/>
                </a:solidFill>
              </a:rPr>
              <a:t>failure detection = actual death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in distributed systems, that’s often not true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Temporary network issues can look like failure, even when the node is healthy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is the core problem of distributed systems: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impossible to tell the difference between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“the node is dead”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and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“the node is just not reachable right now.”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known as the </a:t>
            </a:r>
            <a:r>
              <a:rPr b="1" lang="en">
                <a:solidFill>
                  <a:schemeClr val="dk1"/>
                </a:solidFill>
              </a:rPr>
              <a:t>FLP Impossibility</a:t>
            </a:r>
            <a:r>
              <a:rPr lang="en">
                <a:solidFill>
                  <a:schemeClr val="dk1"/>
                </a:solidFill>
              </a:rPr>
              <a:t> (FischerLynchPaterson theorem).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Real Systems Prevent It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152475"/>
            <a:ext cx="85206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Professional database clusters (like PostgreSQL with Patroni, MySQL Group Replication, or MongoDB Replica Sets) use quorum and consensus algorithms (like Raft or Paxos) to prevent this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Don’t trust a single replica to decide that the primary is dead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Instead, require a </a:t>
            </a:r>
            <a:r>
              <a:rPr b="1" lang="en">
                <a:solidFill>
                  <a:schemeClr val="dk1"/>
                </a:solidFill>
              </a:rPr>
              <a:t>majority vote</a:t>
            </a:r>
            <a:r>
              <a:rPr lang="en">
                <a:solidFill>
                  <a:schemeClr val="dk1"/>
                </a:solidFill>
              </a:rPr>
              <a:t> (a quorum) among 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say: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Cluster has 5 nodes.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only 1 node loses contact with the primary → no failover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3 or more agree the primary is unreachable → elect a new one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r>
              <a:rPr lang="en"/>
              <a:t>When</a:t>
            </a:r>
            <a:r>
              <a:rPr lang="en"/>
              <a:t> Load Balancer Becomes “SPOF”</a:t>
            </a:r>
            <a:endParaRPr/>
          </a:p>
        </p:txBody>
      </p:sp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You put one NGINX in front of ten healthy app servers. Traffic explodes; everything looks smooth… until that single NGINX VM gets a kernel panic. Your ten perfect servers are invisible. The “protector” was the weakest link.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When Load Balancer Becomes “SPOF”</a:t>
            </a:r>
            <a:endParaRPr/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You put one NGINX in front of ten healthy app servers. Traffic explodes; everything looks smooth… until that single NGINX VM gets a kernel panic. Your ten perfect servers are invisible. The “protector” was the weakest link.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b="29453" l="11012" r="13195" t="0"/>
          <a:stretch/>
        </p:blipFill>
        <p:spPr>
          <a:xfrm>
            <a:off x="3965538" y="1562625"/>
            <a:ext cx="5053626" cy="28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311700" y="2006700"/>
            <a:ext cx="43875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October 2025: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AWS experienced a large outage in its US-East-1 region. One of the root causes was a failure in the ELB (Elastic Load Balancer) subsystem: the load balancers lost visibility or control over backend server health and routing.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Mitigations</a:t>
            </a:r>
            <a:endParaRPr/>
          </a:p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Deploy redundant load balancers (e.g., AWS ALB + CloudFront + Route 53)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Use DNS-based failover across multiple balancers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Always test failover manually→ many teams never 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</a:t>
            </a:r>
            <a:r>
              <a:rPr lang="en"/>
              <a:t>When (Not) to Add More Servers?</a:t>
            </a:r>
            <a:endParaRPr/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“System slow? Add more servers!”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servers = faster performance, right? Yes/No?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(Not) to Add More Servers?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1152475"/>
            <a:ext cx="85206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Netflix once saw latency spikes in recommendations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Engineers wanted to double servers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Profiling showed 70% of time was spent recomputing the same results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added caching → latency dropped 10× with no extra servers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https://netflixtechblog.com/application-data-caching-using-ssds-5bf25df851ef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Netflix added servers → No improvement</a:t>
            </a:r>
            <a:endParaRPr>
              <a:solidFill>
                <a:srgbClr val="18803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</a:rPr>
              <a:t>Added cache → 10x improvement</a:t>
            </a:r>
            <a:br>
              <a:rPr lang="en">
                <a:solidFill>
                  <a:srgbClr val="188038"/>
                </a:solidFill>
              </a:rPr>
            </a:br>
            <a:r>
              <a:rPr lang="en">
                <a:solidFill>
                  <a:srgbClr val="188038"/>
                </a:solidFill>
              </a:rPr>
              <a:t>Insight: Optimize before scaling</a:t>
            </a:r>
            <a:endParaRPr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(Not) to Add More Servers?</a:t>
            </a:r>
            <a:endParaRPr/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311700" y="1152475"/>
            <a:ext cx="3623400" cy="289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</a:rPr>
              <a:t>Bottleneck Is in the Database</a:t>
            </a:r>
            <a:r>
              <a:rPr lang="en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Adding more app servers won’t help if the database is choking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Example:</a:t>
            </a:r>
            <a:r>
              <a:rPr lang="en" sz="1600">
                <a:solidFill>
                  <a:schemeClr val="dk1"/>
                </a:solidFill>
              </a:rPr>
              <a:t> 50 servers sending 10× queries to a single Postgres instance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 → You’ll overload the DB even faster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Fix: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</a:rPr>
              <a:t>Add read replicas or caching (Redis, Memcached)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</a:rPr>
              <a:t>Optimize queries, indexes, and batch writes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3" name="Google Shape;303;p51"/>
          <p:cNvSpPr txBox="1"/>
          <p:nvPr/>
        </p:nvSpPr>
        <p:spPr>
          <a:xfrm>
            <a:off x="3950081" y="2797225"/>
            <a:ext cx="4897200" cy="215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CPU vs Memory Bound Workloads</a:t>
            </a:r>
            <a:endParaRPr b="1" sz="1600">
              <a:solidFill>
                <a:srgbClr val="1880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Sometimes, CPU utilization is fine (30%), but RAM is full or vice versa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 instance type to workload (e.g., </a:t>
            </a:r>
            <a:r>
              <a:rPr lang="en" sz="16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r6g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memory-heavy, </a:t>
            </a:r>
            <a:r>
              <a:rPr lang="en" sz="16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c7g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compute)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scale horizontally until vertical optimization is exhausted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3950081" y="1152469"/>
            <a:ext cx="4897200" cy="166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8038"/>
                </a:solidFill>
                <a:latin typeface="Calibri"/>
                <a:ea typeface="Calibri"/>
                <a:cs typeface="Calibri"/>
                <a:sym typeface="Calibri"/>
              </a:rPr>
              <a:t>I/O or Network Bottleneck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network latency, bandwidth, or file I/O is the issue, scaling compute won’t fix it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Each API server waits on slow I/O (e.g., third-party API)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Add caching or async job queues instead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311700" y="445025"/>
            <a:ext cx="85206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trade offs</a:t>
            </a:r>
            <a:r>
              <a:rPr lang="en"/>
              <a:t> would you accept in the database layer if latency is critical?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need real-time or near-instant response systems (e.g., recommendation engines, stock trading, messaging)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Lecture Plans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Nov 4/6/13: Design Pattern (likely)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Nov 18: Testing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 02: Testing (likely)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 04: CI/CD (DevOps overview)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 09: </a:t>
            </a:r>
            <a:r>
              <a:rPr lang="en" u="sng">
                <a:solidFill>
                  <a:schemeClr val="dk1"/>
                </a:solidFill>
              </a:rPr>
              <a:t>Project Review/Special Topic/Presentation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Dec 11: </a:t>
            </a:r>
            <a:r>
              <a:rPr lang="en" u="sng">
                <a:solidFill>
                  <a:schemeClr val="dk1"/>
                </a:solidFill>
              </a:rPr>
              <a:t>Project Review/Special Topic/Presentation</a:t>
            </a:r>
            <a:r>
              <a:rPr lang="en">
                <a:solidFill>
                  <a:schemeClr val="dk1"/>
                </a:solidFill>
              </a:rPr>
              <a:t> (wrap up/final exam topics overview)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1: AWS Crashed (2025)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29453" l="11012" r="13195" t="0"/>
          <a:stretch/>
        </p:blipFill>
        <p:spPr>
          <a:xfrm>
            <a:off x="2045188" y="1669850"/>
            <a:ext cx="5053626" cy="2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2: GitLab disaster that cost 300GB data 2017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https://about.gitlab.com/blog/postmortem-of-database-outage-of-january-31/</a:t>
            </a:r>
            <a:r>
              <a:rPr lang="en"/>
              <a:t> 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13" y="1791525"/>
            <a:ext cx="4837970" cy="32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3: Google Cloud Crash in 2019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https://status.cloud.google.com/incident/storage/19002</a:t>
            </a:r>
            <a:r>
              <a:rPr lang="en"/>
              <a:t> 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450" y="1624162"/>
            <a:ext cx="5732488" cy="32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4: Netflix Cache Optimization 2014/15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650" y="1235589"/>
            <a:ext cx="6232209" cy="37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</a:t>
            </a:r>
            <a:r>
              <a:rPr lang="en"/>
              <a:t>: If you are a medium size company, and you are out of service for a week, would you survive?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